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7"/>
  </p:notesMasterIdLst>
  <p:sldIdLst>
    <p:sldId id="256" r:id="rId2"/>
    <p:sldId id="264" r:id="rId3"/>
    <p:sldId id="259" r:id="rId4"/>
    <p:sldId id="263" r:id="rId5"/>
    <p:sldId id="267" r:id="rId6"/>
    <p:sldId id="266" r:id="rId7"/>
    <p:sldId id="261" r:id="rId8"/>
    <p:sldId id="262" r:id="rId9"/>
    <p:sldId id="265" r:id="rId10"/>
    <p:sldId id="268" r:id="rId11"/>
    <p:sldId id="269" r:id="rId12"/>
    <p:sldId id="260" r:id="rId13"/>
    <p:sldId id="270" r:id="rId14"/>
    <p:sldId id="258" r:id="rId15"/>
    <p:sldId id="271" r:id="rId16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331" autoAdjust="0"/>
    <p:restoredTop sz="94660"/>
  </p:normalViewPr>
  <p:slideViewPr>
    <p:cSldViewPr>
      <p:cViewPr varScale="1">
        <p:scale>
          <a:sx n="103" d="100"/>
          <a:sy n="103" d="100"/>
        </p:scale>
        <p:origin x="-2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A05C37-EC5C-486D-AF39-90B87752FFAE}" type="datetimeFigureOut">
              <a:rPr lang="uk-UA" smtClean="0"/>
              <a:t>03.03.2012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8E166D-F834-4E52-BF14-088B56CAC32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4408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8E166D-F834-4E52-BF14-088B56CAC323}" type="slidenum">
              <a:rPr lang="uk-UA" smtClean="0"/>
              <a:t>12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048184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B75CA-017A-48B9-B984-CF754CBC06C2}" type="datetimeFigureOut">
              <a:rPr lang="uk-UA" smtClean="0"/>
              <a:t>03.03.2012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F8E16-21D9-47F5-BC8E-723D4E8B2D55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B75CA-017A-48B9-B984-CF754CBC06C2}" type="datetimeFigureOut">
              <a:rPr lang="uk-UA" smtClean="0"/>
              <a:t>03.03.2012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F8E16-21D9-47F5-BC8E-723D4E8B2D55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B75CA-017A-48B9-B984-CF754CBC06C2}" type="datetimeFigureOut">
              <a:rPr lang="uk-UA" smtClean="0"/>
              <a:t>03.03.2012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F8E16-21D9-47F5-BC8E-723D4E8B2D55}" type="slidenum">
              <a:rPr lang="uk-UA" smtClean="0"/>
              <a:t>‹#›</a:t>
            </a:fld>
            <a:endParaRPr lang="uk-UA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B75CA-017A-48B9-B984-CF754CBC06C2}" type="datetimeFigureOut">
              <a:rPr lang="uk-UA" smtClean="0"/>
              <a:t>03.03.2012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F8E16-21D9-47F5-BC8E-723D4E8B2D55}" type="slidenum">
              <a:rPr lang="uk-UA" smtClean="0"/>
              <a:t>‹#›</a:t>
            </a:fld>
            <a:endParaRPr lang="uk-UA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B75CA-017A-48B9-B984-CF754CBC06C2}" type="datetimeFigureOut">
              <a:rPr lang="uk-UA" smtClean="0"/>
              <a:t>03.03.2012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F8E16-21D9-47F5-BC8E-723D4E8B2D55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B75CA-017A-48B9-B984-CF754CBC06C2}" type="datetimeFigureOut">
              <a:rPr lang="uk-UA" smtClean="0"/>
              <a:t>03.03.2012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F8E16-21D9-47F5-BC8E-723D4E8B2D55}" type="slidenum">
              <a:rPr lang="uk-UA" smtClean="0"/>
              <a:t>‹#›</a:t>
            </a:fld>
            <a:endParaRPr lang="uk-U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B75CA-017A-48B9-B984-CF754CBC06C2}" type="datetimeFigureOut">
              <a:rPr lang="uk-UA" smtClean="0"/>
              <a:t>03.03.2012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F8E16-21D9-47F5-BC8E-723D4E8B2D55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B75CA-017A-48B9-B984-CF754CBC06C2}" type="datetimeFigureOut">
              <a:rPr lang="uk-UA" smtClean="0"/>
              <a:t>03.03.2012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F8E16-21D9-47F5-BC8E-723D4E8B2D55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B75CA-017A-48B9-B984-CF754CBC06C2}" type="datetimeFigureOut">
              <a:rPr lang="uk-UA" smtClean="0"/>
              <a:t>03.03.2012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F8E16-21D9-47F5-BC8E-723D4E8B2D55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B75CA-017A-48B9-B984-CF754CBC06C2}" type="datetimeFigureOut">
              <a:rPr lang="uk-UA" smtClean="0"/>
              <a:t>03.03.2012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F8E16-21D9-47F5-BC8E-723D4E8B2D55}" type="slidenum">
              <a:rPr lang="uk-UA" smtClean="0"/>
              <a:t>‹#›</a:t>
            </a:fld>
            <a:endParaRPr lang="uk-U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B75CA-017A-48B9-B984-CF754CBC06C2}" type="datetimeFigureOut">
              <a:rPr lang="uk-UA" smtClean="0"/>
              <a:t>03.03.2012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F8E16-21D9-47F5-BC8E-723D4E8B2D55}" type="slidenum">
              <a:rPr lang="uk-UA" smtClean="0"/>
              <a:t>‹#›</a:t>
            </a:fld>
            <a:endParaRPr lang="uk-U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6C5B75CA-017A-48B9-B984-CF754CBC06C2}" type="datetimeFigureOut">
              <a:rPr lang="uk-UA" smtClean="0"/>
              <a:t>03.03.2012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A4BF8E16-21D9-47F5-BC8E-723D4E8B2D55}" type="slidenum">
              <a:rPr lang="uk-UA" smtClean="0"/>
              <a:t>‹#›</a:t>
            </a:fld>
            <a:endParaRPr lang="uk-U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13" Type="http://schemas.openxmlformats.org/officeDocument/2006/relationships/image" Target="../media/image13.gif"/><Relationship Id="rId3" Type="http://schemas.openxmlformats.org/officeDocument/2006/relationships/image" Target="../media/image3.jpg"/><Relationship Id="rId7" Type="http://schemas.openxmlformats.org/officeDocument/2006/relationships/image" Target="../media/image7.jpeg"/><Relationship Id="rId12" Type="http://schemas.openxmlformats.org/officeDocument/2006/relationships/image" Target="../media/image12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g"/><Relationship Id="rId10" Type="http://schemas.openxmlformats.org/officeDocument/2006/relationships/image" Target="../media/image10.jpg"/><Relationship Id="rId4" Type="http://schemas.openxmlformats.org/officeDocument/2006/relationships/image" Target="../media/image4.jpg"/><Relationship Id="rId9" Type="http://schemas.openxmlformats.org/officeDocument/2006/relationships/image" Target="../media/image9.jpg"/><Relationship Id="rId14" Type="http://schemas.openxmlformats.org/officeDocument/2006/relationships/image" Target="../media/image14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31640" y="1556792"/>
            <a:ext cx="7772400" cy="1780108"/>
          </a:xfrm>
        </p:spPr>
        <p:txBody>
          <a:bodyPr>
            <a:normAutofit/>
          </a:bodyPr>
          <a:lstStyle/>
          <a:p>
            <a:r>
              <a:rPr lang="uk-UA" sz="5400" i="1" dirty="0" smtClean="0">
                <a:cs typeface="Aparajita" pitchFamily="34" charset="0"/>
              </a:rPr>
              <a:t>Українські вчені </a:t>
            </a:r>
            <a:r>
              <a:rPr lang="uk-UA" sz="5400" i="1" dirty="0" err="1" smtClean="0">
                <a:cs typeface="Aparajita" pitchFamily="34" charset="0"/>
              </a:rPr>
              <a:t>-хіміки</a:t>
            </a:r>
            <a:endParaRPr lang="uk-UA" sz="5400" i="1" dirty="0">
              <a:cs typeface="Aparajita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 dirty="0"/>
          </a:p>
        </p:txBody>
      </p:sp>
      <p:pic>
        <p:nvPicPr>
          <p:cNvPr id="5" name="Picture 2" descr="C:\Users\Админ\Desktop\n22(06)(23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5300" y="152636"/>
            <a:ext cx="1565279" cy="1692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Объект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52636"/>
            <a:ext cx="1364015" cy="1692187"/>
          </a:xfrm>
          <a:prstGeom prst="rect">
            <a:avLst/>
          </a:prstGeom>
        </p:spPr>
      </p:pic>
      <p:pic>
        <p:nvPicPr>
          <p:cNvPr id="7" name="Объект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4050811"/>
            <a:ext cx="1435240" cy="2094967"/>
          </a:xfrm>
          <a:prstGeom prst="rect">
            <a:avLst/>
          </a:prstGeom>
        </p:spPr>
      </p:pic>
      <p:pic>
        <p:nvPicPr>
          <p:cNvPr id="8" name="Объект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456" y="4077072"/>
            <a:ext cx="1360071" cy="2085691"/>
          </a:xfrm>
          <a:prstGeom prst="rect">
            <a:avLst/>
          </a:prstGeom>
        </p:spPr>
      </p:pic>
      <p:pic>
        <p:nvPicPr>
          <p:cNvPr id="9" name="Picture 2" descr="C:\Users\Админ\Desktop\Vernadsky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7148" y="4052109"/>
            <a:ext cx="1470836" cy="2085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C:\Users\Админ\Desktop\177px-Horbachevsjkyj_ivan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3527" y="152636"/>
            <a:ext cx="1413621" cy="1692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Объект 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3225" y="4050811"/>
            <a:ext cx="1589095" cy="2085693"/>
          </a:xfrm>
          <a:prstGeom prst="rect">
            <a:avLst/>
          </a:prstGeom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</p:pic>
      <p:pic>
        <p:nvPicPr>
          <p:cNvPr id="13" name="Объект 3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3226" y="152636"/>
            <a:ext cx="1445077" cy="1692187"/>
          </a:xfrm>
          <a:prstGeom prst="rect">
            <a:avLst/>
          </a:prstGeom>
        </p:spPr>
      </p:pic>
      <p:pic>
        <p:nvPicPr>
          <p:cNvPr id="14" name="Объект 3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7148" y="152636"/>
            <a:ext cx="1368152" cy="1692187"/>
          </a:xfrm>
          <a:prstGeom prst="rect">
            <a:avLst/>
          </a:prstGeom>
        </p:spPr>
      </p:pic>
      <p:pic>
        <p:nvPicPr>
          <p:cNvPr id="15" name="Picture 2" descr="C:\Users\Админ\Desktop\200px-Palladin_b.jp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1" y="4052108"/>
            <a:ext cx="1440160" cy="20936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C:\Users\Админ\Desktop\Yatsimirskiy.gif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152636"/>
            <a:ext cx="1584177" cy="1692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C:\Users\Админ\Desktop\PylypenkoAT.gif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3527" y="4077072"/>
            <a:ext cx="1413621" cy="20594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 descr="C:\Users\Админ\Desktop\images.jp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456" y="1844823"/>
            <a:ext cx="1360071" cy="2205987"/>
          </a:xfrm>
          <a:prstGeom prst="rect">
            <a:avLst/>
          </a:prstGeom>
          <a:ln>
            <a:noFill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</p:pic>
    </p:spTree>
    <p:extLst>
      <p:ext uri="{BB962C8B-B14F-4D97-AF65-F5344CB8AC3E}">
        <p14:creationId xmlns:p14="http://schemas.microsoft.com/office/powerpoint/2010/main" val="3912846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7793" y="1916832"/>
            <a:ext cx="2603321" cy="2838783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612576" y="476672"/>
            <a:ext cx="10513168" cy="1252728"/>
          </a:xfrm>
        </p:spPr>
        <p:txBody>
          <a:bodyPr>
            <a:normAutofit fontScale="90000"/>
          </a:bodyPr>
          <a:lstStyle/>
          <a:p>
            <a:r>
              <a:rPr lang="uk-UA" sz="4000" dirty="0" err="1" smtClean="0">
                <a:latin typeface="Times New Roman" pitchFamily="18" charset="0"/>
                <a:cs typeface="Times New Roman" pitchFamily="18" charset="0"/>
              </a:rPr>
              <a:t>Кістяківський</a:t>
            </a:r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4000" dirty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олодимир Олександрович</a:t>
            </a: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>(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1865-1952)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0962" y="5013176"/>
            <a:ext cx="88569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Автор низки фундаментальних закономірностей у фізичній хімії, зокрема  у електрохімії.  Робив досліди з електрохімії магнію, хрому, заліза, алюмінію та інших металів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983013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88853" y="404664"/>
            <a:ext cx="8229600" cy="1152128"/>
          </a:xfrm>
        </p:spPr>
        <p:txBody>
          <a:bodyPr>
            <a:noAutofit/>
          </a:bodyPr>
          <a:lstStyle/>
          <a:p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Палладін Олександр Володимирович </a:t>
            </a:r>
            <a:r>
              <a:rPr lang="uk-UA" sz="3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3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3800" dirty="0" smtClean="0">
                <a:latin typeface="Times New Roman" pitchFamily="18" charset="0"/>
                <a:cs typeface="Times New Roman" pitchFamily="18" charset="0"/>
              </a:rPr>
              <a:t>(1885-1972)</a:t>
            </a:r>
            <a:endParaRPr lang="uk-UA" sz="3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Users\Админ\Desktop\200px-Palladin_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9556" y="1602163"/>
            <a:ext cx="1840555" cy="231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83173" y="4005064"/>
            <a:ext cx="8640960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1400" i="1" dirty="0">
                <a:latin typeface="Times New Roman" pitchFamily="18" charset="0"/>
                <a:cs typeface="Times New Roman" pitchFamily="18" charset="0"/>
              </a:rPr>
              <a:t>О. В. Палладін — засновник ряду актуальних наукових напрямків, що стали основою сучасної біохімії і молекулярної біології, теоретичної і практичної медицини. Серед них біохімія нервової діяльності (</a:t>
            </a:r>
            <a:r>
              <a:rPr lang="uk-UA" sz="1400" i="1" dirty="0" err="1">
                <a:latin typeface="Times New Roman" pitchFamily="18" charset="0"/>
                <a:cs typeface="Times New Roman" pitchFamily="18" charset="0"/>
              </a:rPr>
              <a:t>нейрохімія</a:t>
            </a:r>
            <a:r>
              <a:rPr lang="uk-UA" sz="1400" i="1" dirty="0">
                <a:latin typeface="Times New Roman" pitchFamily="18" charset="0"/>
                <a:cs typeface="Times New Roman" pitchFamily="18" charset="0"/>
              </a:rPr>
              <a:t>), м'язової діяльності, харчування, </a:t>
            </a:r>
            <a:r>
              <a:rPr lang="uk-UA" sz="1400" i="1" dirty="0" err="1">
                <a:latin typeface="Times New Roman" pitchFamily="18" charset="0"/>
                <a:cs typeface="Times New Roman" pitchFamily="18" charset="0"/>
              </a:rPr>
              <a:t>зокрема біохімія в</a:t>
            </a:r>
            <a:r>
              <a:rPr lang="uk-UA" sz="1400" i="1" dirty="0">
                <a:latin typeface="Times New Roman" pitchFamily="18" charset="0"/>
                <a:cs typeface="Times New Roman" pitchFamily="18" charset="0"/>
              </a:rPr>
              <a:t>ітамінів, гіпо- та авітамінозних станів, порівняльна й еволюційна, а також </a:t>
            </a:r>
            <a:r>
              <a:rPr lang="uk-UA" sz="1400" i="1" dirty="0" smtClean="0">
                <a:latin typeface="Times New Roman" pitchFamily="18" charset="0"/>
                <a:cs typeface="Times New Roman" pitchFamily="18" charset="0"/>
              </a:rPr>
              <a:t>біохімія спорту.</a:t>
            </a:r>
            <a:endParaRPr lang="uk-UA" sz="1400" i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1400" i="1" dirty="0">
                <a:latin typeface="Times New Roman" pitchFamily="18" charset="0"/>
                <a:cs typeface="Times New Roman" pitchFamily="18" charset="0"/>
              </a:rPr>
              <a:t>О. В. Палладін — один із засновників міжнародного </a:t>
            </a:r>
            <a:r>
              <a:rPr lang="uk-UA" sz="1400" i="1" dirty="0" err="1">
                <a:latin typeface="Times New Roman" pitchFamily="18" charset="0"/>
                <a:cs typeface="Times New Roman" pitchFamily="18" charset="0"/>
              </a:rPr>
              <a:t>нейрохімічного</a:t>
            </a:r>
            <a:r>
              <a:rPr lang="uk-UA" sz="1400" i="1" dirty="0">
                <a:latin typeface="Times New Roman" pitchFamily="18" charset="0"/>
                <a:cs typeface="Times New Roman" pitchFamily="18" charset="0"/>
              </a:rPr>
              <a:t> товариства, товариств фізіологів, біохіміків і </a:t>
            </a:r>
            <a:r>
              <a:rPr lang="uk-UA" sz="1400" i="1" dirty="0" err="1">
                <a:latin typeface="Times New Roman" pitchFamily="18" charset="0"/>
                <a:cs typeface="Times New Roman" pitchFamily="18" charset="0"/>
              </a:rPr>
              <a:t>фармак</a:t>
            </a:r>
            <a:r>
              <a:rPr lang="uk-UA" sz="1400" i="1" dirty="0">
                <a:latin typeface="Times New Roman" pitchFamily="18" charset="0"/>
                <a:cs typeface="Times New Roman" pitchFamily="18" charset="0"/>
              </a:rPr>
              <a:t>ологів СРСР і України, Харківського медичного товариства, Товариства «Знання» України, а також засновник «Українського біохімічного журналу» і міжнародних журналів «</a:t>
            </a:r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The Journal of Neuroscience», «The International Journal of Neuroscience».</a:t>
            </a:r>
            <a:r>
              <a:rPr lang="uk-UA" sz="1400" i="1" dirty="0">
                <a:latin typeface="Times New Roman" pitchFamily="18" charset="0"/>
                <a:cs typeface="Times New Roman" pitchFamily="18" charset="0"/>
              </a:rPr>
              <a:t> У 1924 р. видано перший </a:t>
            </a:r>
            <a:r>
              <a:rPr lang="uk-UA" sz="1400" i="1" dirty="0" err="1">
                <a:latin typeface="Times New Roman" pitchFamily="18" charset="0"/>
                <a:cs typeface="Times New Roman" pitchFamily="18" charset="0"/>
              </a:rPr>
              <a:t>в СРСР «Підручн</a:t>
            </a:r>
            <a:r>
              <a:rPr lang="uk-UA" sz="1400" i="1" dirty="0">
                <a:latin typeface="Times New Roman" pitchFamily="18" charset="0"/>
                <a:cs typeface="Times New Roman" pitchFamily="18" charset="0"/>
              </a:rPr>
              <a:t>ик фізіологічної хімії» О. В. Палладіна, що протягом 30 років був єдиним, витримав 25 видань дев'ятьма мовами. Наукова школа О. В. Палладіна налічує понад 150 докторів </a:t>
            </a:r>
            <a:r>
              <a:rPr lang="uk-UA" sz="1400" i="1" dirty="0" smtClean="0">
                <a:latin typeface="Times New Roman" pitchFamily="18" charset="0"/>
                <a:cs typeface="Times New Roman" pitchFamily="18" charset="0"/>
              </a:rPr>
              <a:t>і кандидатів </a:t>
            </a:r>
            <a:r>
              <a:rPr lang="uk-UA" sz="1400" i="1" dirty="0">
                <a:latin typeface="Times New Roman" pitchFamily="18" charset="0"/>
                <a:cs typeface="Times New Roman" pitchFamily="18" charset="0"/>
              </a:rPr>
              <a:t>наук, що працюють у різних кінцях світу. </a:t>
            </a:r>
          </a:p>
          <a:p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0120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Пелипенко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Анатолій Терентійович</a:t>
            </a:r>
            <a:br>
              <a:rPr lang="uk-UA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(1914-1993)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 descr="C:\Users\Админ\Desktop\PylypenkoAT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2346" y="1844824"/>
            <a:ext cx="1959308" cy="2376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51520" y="4509120"/>
            <a:ext cx="864096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Учений займався такими важливими проблемами, як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захист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водного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басейну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Укра</a:t>
            </a:r>
            <a:r>
              <a:rPr lang="uk-UA" sz="2400" i="1" dirty="0" err="1" smtClean="0">
                <a:latin typeface="Times New Roman" pitchFamily="18" charset="0"/>
                <a:cs typeface="Times New Roman" pitchFamily="18" charset="0"/>
              </a:rPr>
              <a:t>їни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від забруднення техногенними відходами, створення замкнутих циклів водопостачання в промисловості, розробка технології комплексної переробки шахтних вод.</a:t>
            </a:r>
            <a:endParaRPr lang="uk-UA" sz="24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1422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800" dirty="0" err="1" smtClean="0">
                <a:latin typeface="Times New Roman" pitchFamily="18" charset="0"/>
                <a:cs typeface="Times New Roman" pitchFamily="18" charset="0"/>
              </a:rPr>
              <a:t>Писаржевський</a:t>
            </a:r>
            <a:r>
              <a:rPr lang="uk-UA" sz="3800" dirty="0" smtClean="0">
                <a:latin typeface="Times New Roman" pitchFamily="18" charset="0"/>
                <a:cs typeface="Times New Roman" pitchFamily="18" charset="0"/>
              </a:rPr>
              <a:t> Лев Володимирович (1874-1938)</a:t>
            </a:r>
            <a:endParaRPr lang="uk-UA" sz="3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C:\Users\Админ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1852" y="1579995"/>
            <a:ext cx="2103248" cy="257175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</p:pic>
      <p:sp>
        <p:nvSpPr>
          <p:cNvPr id="4" name="TextBox 3"/>
          <p:cNvSpPr txBox="1"/>
          <p:nvPr/>
        </p:nvSpPr>
        <p:spPr>
          <a:xfrm>
            <a:off x="335004" y="4171998"/>
            <a:ext cx="849694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i="1" dirty="0">
                <a:latin typeface="Times New Roman" pitchFamily="18" charset="0"/>
                <a:cs typeface="Times New Roman" pitchFamily="18" charset="0"/>
              </a:rPr>
              <a:t>Наукова діяльність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вченого була 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присвячена вивченню </a:t>
            </a:r>
            <a:r>
              <a:rPr lang="uk-UA" i="1" dirty="0" err="1">
                <a:latin typeface="Times New Roman" pitchFamily="18" charset="0"/>
                <a:cs typeface="Times New Roman" pitchFamily="18" charset="0"/>
              </a:rPr>
              <a:t>перекисних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 сполук, дослідженню ролі розчинників в хімічних процесах та створенню основ електронної хімії. Вчений створив основи електронної теорії </a:t>
            </a:r>
            <a:r>
              <a:rPr lang="uk-UA" i="1" dirty="0" err="1">
                <a:latin typeface="Times New Roman" pitchFamily="18" charset="0"/>
                <a:cs typeface="Times New Roman" pitchFamily="18" charset="0"/>
              </a:rPr>
              <a:t>окислювально-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 відновлювальних реакцій, запропонував теорію гальванічного елементу, яка враховує термодинамічну рівновагу </a:t>
            </a:r>
            <a:r>
              <a:rPr lang="uk-UA" i="1" dirty="0" err="1">
                <a:latin typeface="Times New Roman" pitchFamily="18" charset="0"/>
                <a:cs typeface="Times New Roman" pitchFamily="18" charset="0"/>
              </a:rPr>
              <a:t>між іонами та електронами в ме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талі. Створивши електронну теорію каталізу, увів уявлення про роль електронів провідності при взаємодії твердого каталізатора як єдиного цілого </a:t>
            </a:r>
            <a:r>
              <a:rPr lang="uk-UA" i="1" dirty="0" err="1">
                <a:latin typeface="Times New Roman" pitchFamily="18" charset="0"/>
                <a:cs typeface="Times New Roman" pitchFamily="18" charset="0"/>
              </a:rPr>
              <a:t>з молекулою реаген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та. В підручнику «Вступ до хімії» (1926) вперше виклав весь матеріал хімії з позиції електронної теорії </a:t>
            </a:r>
            <a:r>
              <a:rPr lang="uk-UA" i="1" dirty="0" err="1">
                <a:latin typeface="Times New Roman" pitchFamily="18" charset="0"/>
                <a:cs typeface="Times New Roman" pitchFamily="18" charset="0"/>
              </a:rPr>
              <a:t>будови а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томів і молекул.</a:t>
            </a:r>
            <a:endParaRPr lang="uk-UA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8789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467544" y="2999796"/>
            <a:ext cx="8424936" cy="3450696"/>
          </a:xfrm>
        </p:spPr>
        <p:txBody>
          <a:bodyPr>
            <a:normAutofit lnSpcReduction="10000"/>
          </a:bodyPr>
          <a:lstStyle/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uk-UA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Зробив піонерські дослідження в перспективній галузі фізико-неорганічної хімії – термохімії комплексних сполук. Наразі вивчає вияви релятивістського ефекту в хімії, та пояснює </a:t>
            </a:r>
            <a:r>
              <a:rPr lang="uk-UA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 позицій цього феномену багато властивостей важких атомів.</a:t>
            </a:r>
            <a:endParaRPr lang="uk-UA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042376"/>
          </a:xfrm>
        </p:spPr>
        <p:txBody>
          <a:bodyPr>
            <a:normAutofit fontScale="90000"/>
          </a:bodyPr>
          <a:lstStyle/>
          <a:p>
            <a:r>
              <a:rPr lang="uk-UA" sz="4000" dirty="0" err="1" smtClean="0">
                <a:latin typeface="Times New Roman" pitchFamily="18" charset="0"/>
                <a:cs typeface="Times New Roman" pitchFamily="18" charset="0"/>
              </a:rPr>
              <a:t>Яцимирський</a:t>
            </a:r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4000" dirty="0" err="1" smtClean="0">
                <a:latin typeface="Times New Roman" pitchFamily="18" charset="0"/>
                <a:cs typeface="Times New Roman" pitchFamily="18" charset="0"/>
              </a:rPr>
              <a:t>Констянтин</a:t>
            </a:r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 Борисович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(1916)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 descr="C:\Users\Админ\Desktop\Yatsimirskiy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1916832"/>
            <a:ext cx="2376264" cy="2808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73892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9552" y="2708920"/>
            <a:ext cx="8229600" cy="1252728"/>
          </a:xfrm>
        </p:spPr>
        <p:txBody>
          <a:bodyPr>
            <a:normAutofit/>
          </a:bodyPr>
          <a:lstStyle/>
          <a:p>
            <a:r>
              <a:rPr lang="uk-UA" sz="7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Дякую за увагу!!!</a:t>
            </a:r>
            <a:endParaRPr lang="uk-UA" sz="7200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3867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930612" y="5013176"/>
            <a:ext cx="7408333" cy="132901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uk-UA" sz="3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Удосконалив технології виробництва сульфатної та нітратної кислот і їх солей. </a:t>
            </a:r>
            <a:endParaRPr lang="uk-UA" sz="32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Ададуров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Іван Євграфович</a:t>
            </a:r>
            <a:br>
              <a:rPr lang="uk-UA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1879-1938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 descr="C:\Users\Админ\Desktop\n22(06)(23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6647" y="1556792"/>
            <a:ext cx="2376264" cy="3242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1403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856" y="1988840"/>
            <a:ext cx="2732068" cy="2797901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352928" cy="2160240"/>
          </a:xfrm>
        </p:spPr>
        <p:txBody>
          <a:bodyPr/>
          <a:lstStyle/>
          <a:p>
            <a:r>
              <a:rPr lang="uk-UA" dirty="0" err="1">
                <a:latin typeface="Times New Roman" pitchFamily="18" charset="0"/>
                <a:cs typeface="Times New Roman" pitchFamily="18" charset="0"/>
              </a:rPr>
              <a:t>Бекетов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Микола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Миколайович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(1827-1911)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5536" y="5251740"/>
            <a:ext cx="82794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Виклав теорію витіснення металів, установив ряд активності металів, дав формулювання закону діючих мас, описав відкритий ним метод відновлення металів (алюмінотермія)</a:t>
            </a:r>
            <a:endParaRPr lang="uk-UA" sz="24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1032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6843" y="1742938"/>
            <a:ext cx="2230313" cy="2973752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6000" dirty="0" smtClean="0"/>
              <a:t>Бондар Алла Григорівна</a:t>
            </a: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>(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1921-1981)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3568" y="4725144"/>
            <a:ext cx="777686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асновниця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кафедри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кібернетики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хіміко-технологічних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процесів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іміко-технологічного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факультету НТУУ "КПІ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".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Підручник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Математичне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моделювання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хімічній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технології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А.Г.Бондар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видала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в 1973, а в 1974 р.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удостоєно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срібної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медалі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ВДНГ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СРСР.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 Статті 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в престижних журналах, виступи на конференціях, підручники та монографії, захист дисертацій заклали міцний фундамент нової в Україні наукової школи – кібернетики хіміко-технологічних процесів.</a:t>
            </a:r>
            <a:endParaRPr lang="uk-UA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6082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896" y="1556792"/>
            <a:ext cx="1866503" cy="2488671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6906" y="548680"/>
            <a:ext cx="8229600" cy="1042376"/>
          </a:xfrm>
        </p:spPr>
        <p:txBody>
          <a:bodyPr>
            <a:normAutofit fontScale="90000"/>
          </a:bodyPr>
          <a:lstStyle/>
          <a:p>
            <a:r>
              <a:rPr lang="uk-UA" sz="6000" dirty="0" err="1" smtClean="0">
                <a:latin typeface="Times New Roman" pitchFamily="18" charset="0"/>
                <a:cs typeface="Times New Roman" pitchFamily="18" charset="0"/>
              </a:rPr>
              <a:t>Бунге</a:t>
            </a:r>
            <a:r>
              <a:rPr lang="uk-UA" sz="6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6000" dirty="0"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uk-UA" sz="6000" dirty="0" smtClean="0">
                <a:latin typeface="Times New Roman" pitchFamily="18" charset="0"/>
                <a:cs typeface="Times New Roman" pitchFamily="18" charset="0"/>
              </a:rPr>
              <a:t>икола Андрійович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(1842-1915)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dirty="0" smtClean="0">
                <a:latin typeface="Times New Roman" pitchFamily="18" charset="0"/>
                <a:cs typeface="Times New Roman" pitchFamily="18" charset="0"/>
              </a:rPr>
            </a:b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7544" y="4293096"/>
            <a:ext cx="835292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Працював у галузях електрохімії та хімічної технології. Досліджував </a:t>
            </a:r>
            <a:r>
              <a:rPr lang="uk-UA" sz="2400" i="1" dirty="0" err="1" smtClean="0">
                <a:latin typeface="Times New Roman" pitchFamily="18" charset="0"/>
                <a:cs typeface="Times New Roman" pitchFamily="18" charset="0"/>
              </a:rPr>
              <a:t>елекроліз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розчинів і органічних сполук, удосконалив методику газового аналізу. Вивчав процес виробництва цукру з цукрового буряку та умови його перебігу. Зробив вагомий внесок у розвиток вітчизняної цукрової промисловості.</a:t>
            </a:r>
            <a:endParaRPr lang="uk-UA" sz="24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4597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4747" y="4365104"/>
            <a:ext cx="7920879" cy="2049090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uk-UA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uk-UA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асновник</a:t>
            </a:r>
            <a:r>
              <a:rPr lang="uk-UA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геохімії, </a:t>
            </a:r>
            <a:r>
              <a:rPr lang="uk-UA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біогеохімії</a:t>
            </a:r>
            <a:r>
              <a:rPr lang="uk-UA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та радіогеології,</a:t>
            </a:r>
            <a:r>
              <a:rPr lang="uk-UA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uk-UA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космізм</a:t>
            </a:r>
            <a:r>
              <a:rPr lang="uk-UA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у. </a:t>
            </a:r>
            <a:r>
              <a:rPr lang="uk-UA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Збагатив науку глибокими ідеями, що лягли в основу нових провідних напрямків </a:t>
            </a:r>
            <a:r>
              <a:rPr lang="uk-UA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сучасної мінералогії</a:t>
            </a:r>
            <a:r>
              <a:rPr lang="uk-UA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 геології, гідрогеології, визначив роль організмів у геохімічних процесах. </a:t>
            </a:r>
            <a:r>
              <a:rPr lang="uk-UA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Організатор </a:t>
            </a:r>
            <a:r>
              <a:rPr lang="uk-UA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 директор Радієвого інституту </a:t>
            </a:r>
            <a:r>
              <a:rPr lang="uk-UA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(1922—1939), </a:t>
            </a:r>
            <a:r>
              <a:rPr lang="uk-UA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Біохімічної лабораторії (з </a:t>
            </a:r>
            <a:r>
              <a:rPr lang="uk-UA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1929; </a:t>
            </a:r>
            <a:r>
              <a:rPr lang="uk-UA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зараз Інститут геохімії та аналітичної хімії АН СРСР ім. Вернадського). Дійсний </a:t>
            </a:r>
            <a:r>
              <a:rPr lang="uk-UA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член НТШ</a:t>
            </a:r>
            <a:r>
              <a:rPr lang="uk-UA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та ряду інших академій (Паризької, Чеської).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252728"/>
          </a:xfrm>
        </p:spPr>
        <p:txBody>
          <a:bodyPr>
            <a:normAutofit fontScale="90000"/>
          </a:bodyPr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Вернадський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олодимир Іванович</a:t>
            </a:r>
            <a:br>
              <a:rPr lang="uk-UA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(1863-1945)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dirty="0" smtClean="0">
                <a:latin typeface="Times New Roman" pitchFamily="18" charset="0"/>
                <a:cs typeface="Times New Roman" pitchFamily="18" charset="0"/>
              </a:rPr>
            </a:b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Админ\Desktop\Vernadsk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1071" y="1412776"/>
            <a:ext cx="2088232" cy="28219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2492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6000" dirty="0" err="1" smtClean="0">
                <a:latin typeface="Times New Roman" pitchFamily="18" charset="0"/>
                <a:cs typeface="Times New Roman" pitchFamily="18" charset="0"/>
              </a:rPr>
              <a:t>Горбачевський</a:t>
            </a:r>
            <a:r>
              <a:rPr lang="uk-UA" sz="6000" dirty="0" smtClean="0">
                <a:latin typeface="Times New Roman" pitchFamily="18" charset="0"/>
                <a:cs typeface="Times New Roman" pitchFamily="18" charset="0"/>
              </a:rPr>
              <a:t> Іван Якович</a:t>
            </a:r>
            <a:br>
              <a:rPr lang="uk-UA" sz="6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(1854-1942)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8299" y="4293096"/>
            <a:ext cx="849694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000" i="1" dirty="0" smtClean="0">
                <a:latin typeface="Times New Roman" pitchFamily="18" charset="0"/>
                <a:cs typeface="Times New Roman" pitchFamily="18" charset="0"/>
              </a:rPr>
              <a:t>Іван </a:t>
            </a:r>
            <a:r>
              <a:rPr lang="uk-UA" sz="2000" i="1" dirty="0" err="1">
                <a:latin typeface="Times New Roman" pitchFamily="18" charset="0"/>
                <a:cs typeface="Times New Roman" pitchFamily="18" charset="0"/>
              </a:rPr>
              <a:t>Горбачевський</a:t>
            </a:r>
            <a:r>
              <a:rPr lang="uk-UA" sz="2000" i="1" dirty="0">
                <a:latin typeface="Times New Roman" pitchFamily="18" charset="0"/>
                <a:cs typeface="Times New Roman" pitchFamily="18" charset="0"/>
              </a:rPr>
              <a:t> автор понад сорока ґрунтовних наукових праць переважно експериментального характеру з біологічної хімії. Він першим у світі здійснив синтез сечової кислоти з гліцину. Одним з перших вказав, </a:t>
            </a:r>
            <a:r>
              <a:rPr lang="uk-UA" sz="2000" i="1" dirty="0" err="1">
                <a:latin typeface="Times New Roman" pitchFamily="18" charset="0"/>
                <a:cs typeface="Times New Roman" pitchFamily="18" charset="0"/>
              </a:rPr>
              <a:t>що амінокислот</a:t>
            </a:r>
            <a:r>
              <a:rPr lang="uk-UA" sz="2000" i="1" dirty="0">
                <a:latin typeface="Times New Roman" pitchFamily="18" charset="0"/>
                <a:cs typeface="Times New Roman" pitchFamily="18" charset="0"/>
              </a:rPr>
              <a:t>и є складовими білків. Встановив шляхи утворення сечової кислоти в організмі. Відкрив </a:t>
            </a:r>
            <a:r>
              <a:rPr lang="uk-UA" sz="2000" i="1" dirty="0" smtClean="0">
                <a:latin typeface="Times New Roman" pitchFamily="18" charset="0"/>
                <a:cs typeface="Times New Roman" pitchFamily="18" charset="0"/>
              </a:rPr>
              <a:t>фермент </a:t>
            </a:r>
            <a:r>
              <a:rPr lang="uk-UA" sz="2000" i="1" dirty="0" err="1" smtClean="0">
                <a:latin typeface="Times New Roman" pitchFamily="18" charset="0"/>
                <a:cs typeface="Times New Roman" pitchFamily="18" charset="0"/>
              </a:rPr>
              <a:t>ксантиноксидазу</a:t>
            </a:r>
            <a:r>
              <a:rPr lang="uk-UA" sz="2000" i="1" dirty="0">
                <a:latin typeface="Times New Roman" pitchFamily="18" charset="0"/>
                <a:cs typeface="Times New Roman" pitchFamily="18" charset="0"/>
              </a:rPr>
              <a:t>. Його заслугою стало також те, що він запропонував нову методику визначення </a:t>
            </a:r>
            <a:r>
              <a:rPr lang="uk-UA" sz="2000" i="1" dirty="0" err="1">
                <a:latin typeface="Times New Roman" pitchFamily="18" charset="0"/>
                <a:cs typeface="Times New Roman" pitchFamily="18" charset="0"/>
              </a:rPr>
              <a:t>місткості азоту в сечі</a:t>
            </a:r>
            <a:r>
              <a:rPr lang="uk-UA" sz="2000" i="1" dirty="0">
                <a:latin typeface="Times New Roman" pitchFamily="18" charset="0"/>
                <a:cs typeface="Times New Roman" pitchFamily="18" charset="0"/>
              </a:rPr>
              <a:t> та інших </a:t>
            </a:r>
            <a:r>
              <a:rPr lang="uk-UA" sz="2000" i="1" dirty="0" smtClean="0">
                <a:latin typeface="Times New Roman" pitchFamily="18" charset="0"/>
                <a:cs typeface="Times New Roman" pitchFamily="18" charset="0"/>
              </a:rPr>
              <a:t>речовинах. Створив підручники з органічної і неорганічної хімії</a:t>
            </a:r>
            <a:endParaRPr lang="uk-UA" sz="20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Админ\Desktop\177px-Horbachevsjkyj_iva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3888" y="1617350"/>
            <a:ext cx="1845766" cy="25965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3791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385" y="1988840"/>
            <a:ext cx="2114567" cy="2160240"/>
          </a:xfr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5300" dirty="0" err="1" smtClean="0">
                <a:latin typeface="Times New Roman" pitchFamily="18" charset="0"/>
                <a:cs typeface="Times New Roman" pitchFamily="18" charset="0"/>
              </a:rPr>
              <a:t>Гуцуляк</a:t>
            </a:r>
            <a:r>
              <a:rPr lang="uk-UA" sz="5300" dirty="0" smtClean="0">
                <a:latin typeface="Times New Roman" pitchFamily="18" charset="0"/>
                <a:cs typeface="Times New Roman" pitchFamily="18" charset="0"/>
              </a:rPr>
              <a:t> Борис Михайлович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(1927)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61189" y="4509120"/>
            <a:ext cx="864096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Автор 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121 наукової та 22 навчально-методичних публікацій, 30 авторських свідоцтв та одного патенту «Спосіб одержання 2-хлор-4-нітрофенолу (</a:t>
            </a:r>
            <a:r>
              <a:rPr lang="uk-UA" sz="2400" i="1" dirty="0" err="1">
                <a:latin typeface="Times New Roman" pitchFamily="18" charset="0"/>
                <a:cs typeface="Times New Roman" pitchFamily="18" charset="0"/>
              </a:rPr>
              <a:t>нітрофунгіну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)».</a:t>
            </a:r>
          </a:p>
          <a:p>
            <a:pPr algn="just"/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Учасник багатьох наукових міжнародних і всеукраїнських конференцій.</a:t>
            </a:r>
          </a:p>
          <a:p>
            <a:pPr algn="just"/>
            <a:endParaRPr lang="uk-UA" i="1" dirty="0">
              <a:latin typeface="Times New Roman" pitchFamily="18" charset="0"/>
              <a:cs typeface="Times New Roman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56341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888" y="1988840"/>
            <a:ext cx="1944216" cy="2592288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4900" dirty="0" smtClean="0">
                <a:latin typeface="Times New Roman" pitchFamily="18" charset="0"/>
                <a:cs typeface="Times New Roman" pitchFamily="18" charset="0"/>
              </a:rPr>
              <a:t>Зелінський Микола Дмитрович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(1861-1953)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5536" y="4941168"/>
            <a:ext cx="84249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Провів низку досліджень зі встановлення органічного походження нафти, дослідив хімічний склад продуктів її переробки, синтезував низку органічних сполук, в тому числі </a:t>
            </a:r>
            <a:r>
              <a:rPr lang="uk-UA" sz="2400" i="1" dirty="0" err="1" smtClean="0">
                <a:latin typeface="Times New Roman" pitchFamily="18" charset="0"/>
                <a:cs typeface="Times New Roman" pitchFamily="18" charset="0"/>
              </a:rPr>
              <a:t>бензен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з ацетилену, та винайшов вугільний протигаз</a:t>
            </a:r>
            <a:endParaRPr lang="uk-UA" sz="24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0830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248</TotalTime>
  <Words>342</Words>
  <Application>Microsoft Office PowerPoint</Application>
  <PresentationFormat>Экран (4:3)</PresentationFormat>
  <Paragraphs>38</Paragraphs>
  <Slides>15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Волна</vt:lpstr>
      <vt:lpstr>Українські вчені -хіміки</vt:lpstr>
      <vt:lpstr>Ададуров Іван Євграфович 1879-1938</vt:lpstr>
      <vt:lpstr>Бекетов Микола Миколайович (1827-1911)</vt:lpstr>
      <vt:lpstr>Бондар Алла Григорівна (1921-1981)</vt:lpstr>
      <vt:lpstr>Бунге Микола Андрійович (1842-1915) </vt:lpstr>
      <vt:lpstr>Вернадський Володимир Іванович (1863-1945) </vt:lpstr>
      <vt:lpstr>Горбачевський Іван Якович (1854-1942)</vt:lpstr>
      <vt:lpstr>Гуцуляк Борис Михайлович (1927)</vt:lpstr>
      <vt:lpstr>Зелінський Микола Дмитрович (1861-1953)</vt:lpstr>
      <vt:lpstr>Кістяківський Володимир Олександрович (1865-1952)</vt:lpstr>
      <vt:lpstr>Палладін Олександр Володимирович  (1885-1972)</vt:lpstr>
      <vt:lpstr>Пелипенко Анатолій Терентійович (1914-1993)</vt:lpstr>
      <vt:lpstr>Писаржевський Лев Володимирович (1874-1938)</vt:lpstr>
      <vt:lpstr>Яцимирський Констянтин Борисович (1916)</vt:lpstr>
      <vt:lpstr>Дякую за увагу!!!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Мама бичка</dc:title>
  <dc:creator>Админ</dc:creator>
  <cp:lastModifiedBy>Админ</cp:lastModifiedBy>
  <cp:revision>24</cp:revision>
  <dcterms:created xsi:type="dcterms:W3CDTF">2012-03-01T12:49:14Z</dcterms:created>
  <dcterms:modified xsi:type="dcterms:W3CDTF">2012-03-03T17:17:58Z</dcterms:modified>
</cp:coreProperties>
</file>